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0" r:id="rId4"/>
    <p:sldId id="263" r:id="rId5"/>
    <p:sldId id="264" r:id="rId6"/>
    <p:sldId id="265" r:id="rId7"/>
    <p:sldId id="266" r:id="rId8"/>
    <p:sldId id="267" r:id="rId9"/>
    <p:sldId id="257" r:id="rId10"/>
  </p:sldIdLst>
  <p:sldSz cx="9144000" cy="5143500" type="screen16x9"/>
  <p:notesSz cx="6797675" cy="9926638"/>
  <p:defaultTextStyle>
    <a:defPPr>
      <a:defRPr lang="sr-Latn-R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1635"/>
    <a:srgbClr val="D2072A"/>
    <a:srgbClr val="C00000"/>
    <a:srgbClr val="D7182A"/>
    <a:srgbClr val="CC3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5948" autoAdjust="0"/>
  </p:normalViewPr>
  <p:slideViewPr>
    <p:cSldViewPr snapToGrid="0">
      <p:cViewPr varScale="1">
        <p:scale>
          <a:sx n="116" d="100"/>
          <a:sy n="116" d="100"/>
        </p:scale>
        <p:origin x="518" y="77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115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b3b1335f0a3b60df" providerId="LiveId" clId="{3E0E2980-BECB-440F-978F-19BB018F2352}"/>
    <pc:docChg chg="custSel modSld">
      <pc:chgData name="" userId="b3b1335f0a3b60df" providerId="LiveId" clId="{3E0E2980-BECB-440F-978F-19BB018F2352}" dt="2024-02-28T09:55:48.478" v="12" actId="20577"/>
      <pc:docMkLst>
        <pc:docMk/>
      </pc:docMkLst>
      <pc:sldChg chg="modSp">
        <pc:chgData name="" userId="b3b1335f0a3b60df" providerId="LiveId" clId="{3E0E2980-BECB-440F-978F-19BB018F2352}" dt="2024-02-28T09:55:48.478" v="12" actId="20577"/>
        <pc:sldMkLst>
          <pc:docMk/>
          <pc:sldMk cId="1148246538" sldId="256"/>
        </pc:sldMkLst>
        <pc:spChg chg="mod">
          <ac:chgData name="" userId="b3b1335f0a3b60df" providerId="LiveId" clId="{3E0E2980-BECB-440F-978F-19BB018F2352}" dt="2024-02-28T09:55:48.478" v="12" actId="20577"/>
          <ac:spMkLst>
            <pc:docMk/>
            <pc:sldMk cId="1148246538" sldId="256"/>
            <ac:spMk id="3" creationId="{217DE4A4-2088-44A2-B1C9-D662C0E9407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4.png"/><Relationship Id="rId1" Type="http://schemas.openxmlformats.org/officeDocument/2006/relationships/theme" Target="../theme/theme3.xml"/><Relationship Id="rId4" Type="http://schemas.openxmlformats.org/officeDocument/2006/relationships/image" Target="../media/image8.gif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853DB-230B-4F3D-B9BF-250411BF9C4B}" type="datetimeFigureOut">
              <a:rPr lang="hr-HR" smtClean="0"/>
              <a:t>24.4.2024.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A04F5-5F63-4D08-AD88-EB891A182B2F}" type="slidenum">
              <a:rPr lang="hr-HR" smtClean="0"/>
              <a:t>‹#›</a:t>
            </a:fld>
            <a:endParaRPr lang="hr-H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29196"/>
            <a:ext cx="685385" cy="270000"/>
          </a:xfrm>
          <a:prstGeom prst="rect">
            <a:avLst/>
          </a:prstGeom>
        </p:spPr>
      </p:pic>
      <p:pic>
        <p:nvPicPr>
          <p:cNvPr id="7" name="Picture 6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48196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741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ce.unizg.hr/" TargetMode="External"/><Relationship Id="rId2" Type="http://schemas.openxmlformats.org/officeDocument/2006/relationships/image" Target="../media/image4.png"/><Relationship Id="rId1" Type="http://schemas.openxmlformats.org/officeDocument/2006/relationships/theme" Target="../theme/theme2.xml"/><Relationship Id="rId4" Type="http://schemas.openxmlformats.org/officeDocument/2006/relationships/image" Target="../media/image8.gif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F9046-B63C-4A32-BE1A-8D8BC0B360B6}" type="datetimeFigureOut">
              <a:rPr lang="hr-HR" smtClean="0"/>
              <a:t>24.4.2024.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95B1D-EC5B-426D-9BEA-45F6C2B62C27}" type="slidenum">
              <a:rPr lang="hr-HR" smtClean="0"/>
              <a:t>‹#›</a:t>
            </a:fld>
            <a:endParaRPr lang="hr-HR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424" y="9004812"/>
            <a:ext cx="685385" cy="270000"/>
          </a:xfrm>
          <a:prstGeom prst="rect">
            <a:avLst/>
          </a:prstGeom>
        </p:spPr>
      </p:pic>
      <p:pic>
        <p:nvPicPr>
          <p:cNvPr id="9" name="Picture 8">
            <a:hlinkClick r:id="rId3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72" y="8923812"/>
            <a:ext cx="110798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36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95B1D-EC5B-426D-9BEA-45F6C2B62C27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39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srce.unizg.hr/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hyperlink" Target="http://www.srce.unizg.hr/otvoreni-pristup" TargetMode="External"/><Relationship Id="rId4" Type="http://schemas.openxmlformats.org/officeDocument/2006/relationships/hyperlink" Target="creativecommons.org/licenses/by/4.0/deed" TargetMode="External"/><Relationship Id="rId9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5F123A9-AD7D-AED8-46ED-E29893A05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414" y="1543650"/>
            <a:ext cx="5915025" cy="739412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2D2217B-1BDD-4FA1-B069-A04B3E2F90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96004" y="3010946"/>
            <a:ext cx="5143500" cy="124182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400"/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21260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273847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hr-H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74D94-8336-41CE-B88A-07D441B83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Naziv prezentacije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10199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aglavlje sekcij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1748DB3-FA31-1911-AAF3-D9A18CECD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1874519"/>
            <a:ext cx="5915025" cy="378215"/>
          </a:xfrm>
        </p:spPr>
        <p:txBody>
          <a:bodyPr anchor="b">
            <a:normAutofit/>
          </a:bodyPr>
          <a:lstStyle>
            <a:lvl1pPr>
              <a:defRPr sz="1400"/>
            </a:lvl1pPr>
          </a:lstStyle>
          <a:p>
            <a:r>
              <a:rPr lang="hr-HR"/>
              <a:t>Kliknite da biste uredili stil naslova matrice</a:t>
            </a:r>
            <a:endParaRPr lang="hr-HR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2558BF4-1C49-4404-8F31-516B6C444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0974" y="2890767"/>
            <a:ext cx="5915025" cy="1125140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257169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37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0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6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4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18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3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6D1D6D-C8A3-4CDF-B800-B23D48CEF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Naziv prezentacije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5914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273847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hr-HR"/>
              <a:t>Kliknite da biste uredili stil naslova matrice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F2D232-DF4A-4A1E-BF7E-F3A0332EF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Naziv prezentacije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64290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273847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201F9D-E111-475C-BADF-64FF933C5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Naziv prezentacije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8654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7E9C3A-0250-4665-881A-700202FFE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Naziv prezentacije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23897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9" cy="120015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300"/>
            </a:lvl1pPr>
          </a:lstStyle>
          <a:p>
            <a:r>
              <a:rPr lang="hr-HR"/>
              <a:t>Kliknite da biste uredili stil naslova matrice</a:t>
            </a:r>
            <a:endParaRPr lang="hr-H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2"/>
            <a:ext cx="2949179" cy="285869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/>
            </a:lvl1pPr>
            <a:lvl2pPr marL="257169" indent="0">
              <a:buNone/>
              <a:defRPr sz="788"/>
            </a:lvl2pPr>
            <a:lvl3pPr marL="514337" indent="0">
              <a:buNone/>
              <a:defRPr sz="675"/>
            </a:lvl3pPr>
            <a:lvl4pPr marL="771506" indent="0">
              <a:buNone/>
              <a:defRPr sz="563"/>
            </a:lvl4pPr>
            <a:lvl5pPr marL="1028675" indent="0">
              <a:buNone/>
              <a:defRPr sz="563"/>
            </a:lvl5pPr>
            <a:lvl6pPr marL="1285843" indent="0">
              <a:buNone/>
              <a:defRPr sz="563"/>
            </a:lvl6pPr>
            <a:lvl7pPr marL="1543011" indent="0">
              <a:buNone/>
              <a:defRPr sz="563"/>
            </a:lvl7pPr>
            <a:lvl8pPr marL="1800180" indent="0">
              <a:buNone/>
              <a:defRPr sz="563"/>
            </a:lvl8pPr>
            <a:lvl9pPr marL="2057349" indent="0">
              <a:buNone/>
              <a:defRPr sz="563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B587E8-ED36-4755-84AA-33A38C729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Naziv prezentacije</a:t>
            </a:r>
            <a:endParaRPr lang="hr-HR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CFE6F27-F197-430D-A1FD-9A04C41F5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342900"/>
            <a:ext cx="4629151" cy="4058843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2035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adnji slaj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25CFFBB-1656-4BC5-9791-61CE66541E14}"/>
              </a:ext>
            </a:extLst>
          </p:cNvPr>
          <p:cNvGrpSpPr/>
          <p:nvPr userDrawn="1"/>
        </p:nvGrpSpPr>
        <p:grpSpPr>
          <a:xfrm>
            <a:off x="1007453" y="2915042"/>
            <a:ext cx="7244672" cy="1331593"/>
            <a:chOff x="1105091" y="2915042"/>
            <a:chExt cx="7244672" cy="1331593"/>
          </a:xfrm>
        </p:grpSpPr>
        <p:sp>
          <p:nvSpPr>
            <p:cNvPr id="13" name="TextBox 7">
              <a:extLst>
                <a:ext uri="{FF2B5EF4-FFF2-40B4-BE49-F238E27FC236}">
                  <a16:creationId xmlns:a16="http://schemas.microsoft.com/office/drawing/2014/main" id="{AEDFD92A-D570-4044-74DA-54F7B23EEE49}"/>
                </a:ext>
              </a:extLst>
            </p:cNvPr>
            <p:cNvSpPr txBox="1"/>
            <p:nvPr userDrawn="1"/>
          </p:nvSpPr>
          <p:spPr>
            <a:xfrm>
              <a:off x="5801856" y="2915042"/>
              <a:ext cx="2547907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hr-HR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Srce politikom otvorenog pristupa široj javnosti osigurava dostupnost i korištenje svih rezultata rada Srca, a prvenstveno obrazovnih i stručnih informacija i sadržaja nastalih djelovanjem i radom Srca.</a:t>
              </a:r>
            </a:p>
          </p:txBody>
        </p:sp>
        <p:sp>
          <p:nvSpPr>
            <p:cNvPr id="15" name="TextBox 9">
              <a:extLst>
                <a:ext uri="{FF2B5EF4-FFF2-40B4-BE49-F238E27FC236}">
                  <a16:creationId xmlns:a16="http://schemas.microsoft.com/office/drawing/2014/main" id="{B1EFE6B7-D1D6-47CD-6EA4-D03F00A30F0E}"/>
                </a:ext>
              </a:extLst>
            </p:cNvPr>
            <p:cNvSpPr txBox="1"/>
            <p:nvPr userDrawn="1"/>
          </p:nvSpPr>
          <p:spPr>
            <a:xfrm>
              <a:off x="2731473" y="2918939"/>
              <a:ext cx="2610706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pt-BR" sz="700" b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Ovo djelo je dano na korištenje pod licencom Creative Commons </a:t>
              </a:r>
              <a:r>
                <a:rPr lang="pt-BR" sz="700" b="0" i="1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Imenovanje</a:t>
              </a:r>
              <a:r>
                <a:rPr lang="hr-HR" sz="700" b="0" i="1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hr-HR" sz="7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</a:t>
              </a:r>
              <a:r>
                <a:rPr lang="pt-BR" sz="700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.0 međunarodna</a:t>
              </a:r>
              <a:r>
                <a:rPr lang="pt-BR" sz="700" b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</a:t>
              </a:r>
              <a:endParaRPr lang="hr-HR" sz="700" b="1" u="none" kern="1200" dirty="0">
                <a:solidFill>
                  <a:srgbClr val="CC3C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TextBox 12">
              <a:extLst>
                <a:ext uri="{FF2B5EF4-FFF2-40B4-BE49-F238E27FC236}">
                  <a16:creationId xmlns:a16="http://schemas.microsoft.com/office/drawing/2014/main" id="{AAB90880-4F0D-7C1A-B069-4249B48B4087}"/>
                </a:ext>
              </a:extLst>
            </p:cNvPr>
            <p:cNvSpPr txBox="1"/>
            <p:nvPr userDrawn="1"/>
          </p:nvSpPr>
          <p:spPr>
            <a:xfrm>
              <a:off x="1115724" y="3599709"/>
              <a:ext cx="973343" cy="1962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r-HR" sz="675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www.srce.unizg.hr</a:t>
              </a:r>
              <a:r>
                <a:rPr lang="hr-HR" sz="675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7" name="Rectangle 1">
              <a:extLst>
                <a:ext uri="{FF2B5EF4-FFF2-40B4-BE49-F238E27FC236}">
                  <a16:creationId xmlns:a16="http://schemas.microsoft.com/office/drawing/2014/main" id="{0ECCBBAB-08B2-29D2-8D07-A6D32135129A}"/>
                </a:ext>
              </a:extLst>
            </p:cNvPr>
            <p:cNvSpPr/>
            <p:nvPr userDrawn="1"/>
          </p:nvSpPr>
          <p:spPr>
            <a:xfrm>
              <a:off x="2941549" y="3599709"/>
              <a:ext cx="2190554" cy="1962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r-HR" sz="675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creativecommons.org/</a:t>
              </a:r>
              <a:r>
                <a:rPr lang="hr-HR" sz="675" b="1" u="sng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licenses</a:t>
              </a:r>
              <a:r>
                <a:rPr lang="hr-HR" sz="675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/</a:t>
              </a:r>
              <a:r>
                <a:rPr lang="hr-HR" sz="675" b="1" u="sng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by</a:t>
              </a:r>
              <a:r>
                <a:rPr lang="hr-HR" sz="675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/4.0/</a:t>
              </a:r>
              <a:r>
                <a:rPr lang="hr-HR" sz="675" b="1" u="sng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deed</a:t>
              </a:r>
              <a:r>
                <a:rPr lang="hr-HR" sz="675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hr-HR" sz="675" b="1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356471A3-9D15-19E7-C3C5-79A39F9FFFDA}"/>
                </a:ext>
              </a:extLst>
            </p:cNvPr>
            <p:cNvSpPr/>
            <p:nvPr userDrawn="1"/>
          </p:nvSpPr>
          <p:spPr>
            <a:xfrm>
              <a:off x="6245294" y="3599709"/>
              <a:ext cx="1661031" cy="19620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r-HR" sz="675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www.srce.unizg.hr/otvoreni-pristup</a:t>
              </a:r>
              <a:endParaRPr lang="hr-HR" sz="675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9" name="Picture 14">
              <a:hlinkClick r:id="rId5"/>
              <a:extLst>
                <a:ext uri="{FF2B5EF4-FFF2-40B4-BE49-F238E27FC236}">
                  <a16:creationId xmlns:a16="http://schemas.microsoft.com/office/drawing/2014/main" id="{113E224B-D696-BF4A-9BF2-F98217CA18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3117" y="3976635"/>
              <a:ext cx="685385" cy="270000"/>
            </a:xfrm>
            <a:prstGeom prst="rect">
              <a:avLst/>
            </a:prstGeom>
          </p:spPr>
        </p:pic>
        <p:pic>
          <p:nvPicPr>
            <p:cNvPr id="20" name="Picture 16">
              <a:hlinkClick r:id="rId3"/>
              <a:extLst>
                <a:ext uri="{FF2B5EF4-FFF2-40B4-BE49-F238E27FC236}">
                  <a16:creationId xmlns:a16="http://schemas.microsoft.com/office/drawing/2014/main" id="{6127FA4B-F666-45C5-680E-5F8CB71DD35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05091" y="2918939"/>
              <a:ext cx="970563" cy="468548"/>
            </a:xfrm>
            <a:prstGeom prst="rect">
              <a:avLst/>
            </a:prstGeom>
          </p:spPr>
        </p:pic>
        <p:pic>
          <p:nvPicPr>
            <p:cNvPr id="21" name="Picture 3">
              <a:extLst>
                <a:ext uri="{FF2B5EF4-FFF2-40B4-BE49-F238E27FC236}">
                  <a16:creationId xmlns:a16="http://schemas.microsoft.com/office/drawing/2014/main" id="{FD7B0D4E-3055-CD93-7A04-A2B4A44891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2177" y="3983688"/>
              <a:ext cx="729299" cy="255894"/>
            </a:xfrm>
            <a:prstGeom prst="rect">
              <a:avLst/>
            </a:prstGeom>
          </p:spPr>
        </p:pic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75A99-3C77-4CF2-A91F-6E58F7A3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Naziv prezentacije</a:t>
            </a:r>
            <a:endParaRPr lang="hr-HR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B63765A-0810-4DA2-BAA9-86CDB74EB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1873" y="402695"/>
            <a:ext cx="6720254" cy="1475927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3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hr-HR" dirty="0"/>
              <a:t>Kliknite da biste uredili stil naslova matrice</a:t>
            </a:r>
            <a:endParaRPr lang="en-US" dirty="0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6CA525B-2D2E-49E5-A9CA-61E7485C54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1873" y="2066393"/>
            <a:ext cx="6720254" cy="6008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257169" indent="0" algn="ctr">
              <a:buNone/>
              <a:defRPr sz="1125"/>
            </a:lvl2pPr>
            <a:lvl3pPr marL="514337" indent="0" algn="ctr">
              <a:buNone/>
              <a:defRPr sz="1013"/>
            </a:lvl3pPr>
            <a:lvl4pPr marL="771506" indent="0" algn="ctr">
              <a:buNone/>
              <a:defRPr sz="900"/>
            </a:lvl4pPr>
            <a:lvl5pPr marL="1028675" indent="0" algn="ctr">
              <a:buNone/>
              <a:defRPr sz="900"/>
            </a:lvl5pPr>
            <a:lvl6pPr marL="1285843" indent="0" algn="ctr">
              <a:buNone/>
              <a:defRPr sz="900"/>
            </a:lvl6pPr>
            <a:lvl7pPr marL="1543011" indent="0" algn="ctr">
              <a:buNone/>
              <a:defRPr sz="900"/>
            </a:lvl7pPr>
            <a:lvl8pPr marL="1800180" indent="0" algn="ctr">
              <a:buNone/>
              <a:defRPr sz="900"/>
            </a:lvl8pPr>
            <a:lvl9pPr marL="2057349" indent="0" algn="ctr">
              <a:buNone/>
              <a:defRPr sz="9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pic>
        <p:nvPicPr>
          <p:cNvPr id="24" name="Slika 15">
            <a:extLst>
              <a:ext uri="{FF2B5EF4-FFF2-40B4-BE49-F238E27FC236}">
                <a16:creationId xmlns:a16="http://schemas.microsoft.com/office/drawing/2014/main" id="{79B1ABE9-1BF3-4D79-AFCD-9609CE00B996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53337" y="3983688"/>
            <a:ext cx="771702" cy="27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2108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C151862D-108B-5E80-3537-5ACE387D7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273847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Kliknite da biste uredili stil naslova matrice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1FA6F22B-D305-10FD-132B-93D5797AB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/>
              <a:t>Kliknite da biste uredili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 stilove teksta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A46192-7FD8-4465-A667-5FE4EDBD7B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63263" y="4767263"/>
            <a:ext cx="5017474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i="1">
                <a:solidFill>
                  <a:schemeClr val="tx1"/>
                </a:solidFill>
              </a:defRPr>
            </a:lvl1pPr>
          </a:lstStyle>
          <a:p>
            <a:r>
              <a:rPr lang="hr-HR" dirty="0"/>
              <a:t>Naziv prezentacije</a:t>
            </a:r>
          </a:p>
        </p:txBody>
      </p:sp>
    </p:spTree>
    <p:extLst>
      <p:ext uri="{BB962C8B-B14F-4D97-AF65-F5344CB8AC3E}">
        <p14:creationId xmlns:p14="http://schemas.microsoft.com/office/powerpoint/2010/main" val="1118362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18" r:id="rId2"/>
    <p:sldLayoutId id="2147483719" r:id="rId3"/>
    <p:sldLayoutId id="2147483720" r:id="rId4"/>
    <p:sldLayoutId id="2147483722" r:id="rId5"/>
    <p:sldLayoutId id="2147483723" r:id="rId6"/>
    <p:sldLayoutId id="2147483725" r:id="rId7"/>
    <p:sldLayoutId id="2147483729" r:id="rId8"/>
  </p:sldLayoutIdLst>
  <p:hf sldNum="0" hdr="0" dt="0"/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025" b="1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Clr>
          <a:schemeClr val="accent1"/>
        </a:buClr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85753" indent="-128585" algn="l" defTabSz="514337" rtl="0" eaLnBrk="1" latinLnBrk="0" hangingPunct="1">
        <a:lnSpc>
          <a:spcPct val="90000"/>
        </a:lnSpc>
        <a:spcBef>
          <a:spcPts val="281"/>
        </a:spcBef>
        <a:buClr>
          <a:schemeClr val="accent1"/>
        </a:buClr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42921" indent="-128585" algn="l" defTabSz="514337" rtl="0" eaLnBrk="1" latinLnBrk="0" hangingPunct="1">
        <a:lnSpc>
          <a:spcPct val="90000"/>
        </a:lnSpc>
        <a:spcBef>
          <a:spcPts val="281"/>
        </a:spcBef>
        <a:buClr>
          <a:schemeClr val="accent1"/>
        </a:buClr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00090" indent="-128585" algn="l" defTabSz="514337" rtl="0" eaLnBrk="1" latinLnBrk="0" hangingPunct="1">
        <a:lnSpc>
          <a:spcPct val="90000"/>
        </a:lnSpc>
        <a:spcBef>
          <a:spcPts val="281"/>
        </a:spcBef>
        <a:buClr>
          <a:schemeClr val="accent1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Clr>
          <a:schemeClr val="accent1"/>
        </a:buClr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27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3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1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9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620" userDrawn="1">
          <p15:clr>
            <a:srgbClr val="F26B43"/>
          </p15:clr>
        </p15:guide>
        <p15:guide id="4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nak.hr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t2024.unizd.hr/" TargetMode="External"/><Relationship Id="rId2" Type="http://schemas.openxmlformats.org/officeDocument/2006/relationships/hyperlink" Target="https://www.unist.hr/news-18229/1822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17DE4A4-2088-44A2-B1C9-D662C0E94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60" y="815724"/>
            <a:ext cx="6139980" cy="146733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Potrebe </a:t>
            </a:r>
            <a:r>
              <a:rPr lang="hr-HR" dirty="0"/>
              <a:t>znanstvenih časopisa za informacijsko-komunikacijskim tehnologijama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sz="1800" b="0" dirty="0"/>
              <a:t>“Znanstveno izdavaštvo i dobre uređivačke prakse</a:t>
            </a:r>
            <a:r>
              <a:rPr lang="hr-HR" sz="1800" b="0" dirty="0" smtClean="0"/>
              <a:t>“</a:t>
            </a:r>
            <a:r>
              <a:rPr lang="hr-HR" sz="1800" b="0" dirty="0"/>
              <a:t/>
            </a:r>
            <a:br>
              <a:rPr lang="hr-HR" sz="1800" b="0" dirty="0"/>
            </a:br>
            <a:r>
              <a:rPr lang="hr-HR" sz="1800" b="0" dirty="0"/>
              <a:t> 18. travanj 2024.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267F370-F4A5-4DFB-A74B-587E29F389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Predavač</a:t>
            </a:r>
            <a:r>
              <a:rPr lang="hr-HR" dirty="0" smtClean="0"/>
              <a:t>: Iva </a:t>
            </a:r>
            <a:r>
              <a:rPr lang="hr-HR" dirty="0"/>
              <a:t>Grabarić </a:t>
            </a:r>
            <a:r>
              <a:rPr lang="hr-HR" dirty="0" smtClean="0"/>
              <a:t>Andonovski</a:t>
            </a:r>
          </a:p>
          <a:p>
            <a:r>
              <a:rPr lang="hr-HR" sz="1200" dirty="0" smtClean="0"/>
              <a:t>Prehrambeno-biotehnološki </a:t>
            </a:r>
            <a:r>
              <a:rPr lang="hr-HR" sz="1200" dirty="0"/>
              <a:t>fakultet Sveučilišta u Zagrebu</a:t>
            </a:r>
          </a:p>
          <a:p>
            <a:r>
              <a:rPr lang="hr-HR" sz="1200" dirty="0"/>
              <a:t>Urednica časopisa Food Technology and Biotechnology, Predsjednica Udruge ZNAK, članica Savjeta Hrčka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4824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E00660B-8445-4540-8201-54848F967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034" y="78110"/>
            <a:ext cx="7886700" cy="994172"/>
          </a:xfrm>
        </p:spPr>
        <p:txBody>
          <a:bodyPr/>
          <a:lstStyle/>
          <a:p>
            <a:r>
              <a:rPr lang="hr-HR" sz="2400" dirty="0"/>
              <a:t>Znanstveni časopisi u Hrvatskoj</a:t>
            </a:r>
            <a:endParaRPr lang="hr-H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6B74DE-2604-47BE-B159-A1531EC4A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Potrebe znanstvenih časopisa za informacijsko-komunikacijskim tehnologijama</a:t>
            </a:r>
            <a:br>
              <a:rPr lang="pl-PL" dirty="0"/>
            </a:br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1034" y="1072282"/>
            <a:ext cx="8532207" cy="3560441"/>
          </a:xfrm>
        </p:spPr>
        <p:txBody>
          <a:bodyPr>
            <a:noAutofit/>
          </a:bodyPr>
          <a:lstStyle/>
          <a:p>
            <a:r>
              <a:rPr lang="hr-HR" sz="1800" smtClean="0"/>
              <a:t>411 </a:t>
            </a:r>
            <a:r>
              <a:rPr lang="hr-HR" sz="1800" dirty="0"/>
              <a:t>časopisa aktivnih na portalu Hrčak (30-ak nije u dijamantnom OA)</a:t>
            </a:r>
          </a:p>
          <a:p>
            <a:r>
              <a:rPr lang="hr-HR" sz="1800" dirty="0"/>
              <a:t>159 DOAJ, 115 Sherpa Romeo, </a:t>
            </a:r>
            <a:r>
              <a:rPr lang="hr-HR" sz="1800" dirty="0" smtClean="0"/>
              <a:t>164 </a:t>
            </a:r>
            <a:r>
              <a:rPr lang="hr-HR" sz="1800" dirty="0"/>
              <a:t>Scopus, 124 WoS CC</a:t>
            </a:r>
          </a:p>
          <a:p>
            <a:r>
              <a:rPr lang="hr-HR" sz="1800" dirty="0"/>
              <a:t>Manjak financijskih sredstava (programske potpore ili natječaj)</a:t>
            </a:r>
          </a:p>
          <a:p>
            <a:r>
              <a:rPr lang="hr-HR" sz="1800" dirty="0"/>
              <a:t>Uglavnom volonterski rad, nemogućnost zapošljavanja</a:t>
            </a:r>
          </a:p>
          <a:p>
            <a:r>
              <a:rPr lang="hr-HR" sz="1800" dirty="0"/>
              <a:t>Nedostatak formalne edukacije za uredništva (webinari, radionice, škole)</a:t>
            </a:r>
          </a:p>
          <a:p>
            <a:r>
              <a:rPr lang="hr-HR" sz="1800" dirty="0"/>
              <a:t>Nedostatak tehničkih rješenja (XML, HTML i dr.)</a:t>
            </a:r>
          </a:p>
          <a:p>
            <a:r>
              <a:rPr lang="hr-HR" sz="1800" dirty="0"/>
              <a:t>Nedostatak komunikacije među časopisima i između časopisa i ostalih dionika</a:t>
            </a:r>
          </a:p>
          <a:p>
            <a:r>
              <a:rPr lang="hr-HR" sz="1800" dirty="0"/>
              <a:t>Teškoće u snalaženju, usvajanju i primjeni različitih standarda, smjernica, preporuka, kriterija i praksi</a:t>
            </a:r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680946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8FB1039-511F-437E-BCF3-F9CC804FE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577" y="255150"/>
            <a:ext cx="7886700" cy="768111"/>
          </a:xfrm>
        </p:spPr>
        <p:txBody>
          <a:bodyPr>
            <a:normAutofit/>
          </a:bodyPr>
          <a:lstStyle/>
          <a:p>
            <a:r>
              <a:rPr lang="hr-HR" dirty="0"/>
              <a:t>I</a:t>
            </a:r>
            <a:r>
              <a:rPr lang="hr-HR" dirty="0" smtClean="0"/>
              <a:t>zazovi</a:t>
            </a:r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7577" y="1157801"/>
            <a:ext cx="7837774" cy="3474922"/>
          </a:xfrm>
        </p:spPr>
        <p:txBody>
          <a:bodyPr>
            <a:normAutofit fontScale="70000" lnSpcReduction="20000"/>
          </a:bodyPr>
          <a:lstStyle/>
          <a:p>
            <a:r>
              <a:rPr lang="hr-HR" sz="2400" dirty="0"/>
              <a:t>Neizvjesno financiranje – podizanje svijesti o važnosti javnog i transparentnog financiranja</a:t>
            </a:r>
          </a:p>
          <a:p>
            <a:r>
              <a:rPr lang="hr-HR" sz="2400" dirty="0"/>
              <a:t>Poteškoće pri vidljivosti i pronalaženju hrvatskih radova i publikacija u otvorenom pristupu – samo dio ima pridružen globalno prihvaćeni </a:t>
            </a:r>
            <a:r>
              <a:rPr lang="hr-HR" sz="2400" dirty="0" smtClean="0"/>
              <a:t>identifikator </a:t>
            </a:r>
            <a:r>
              <a:rPr lang="hr-HR" sz="2400" dirty="0"/>
              <a:t>DOI</a:t>
            </a:r>
          </a:p>
          <a:p>
            <a:r>
              <a:rPr lang="hr-HR" sz="2400" dirty="0"/>
              <a:t>Nedostatna zastupljenost hrvatskih časopisa u indeksnim bazama podataka i repozitorijima</a:t>
            </a:r>
          </a:p>
          <a:p>
            <a:pPr lvl="1"/>
            <a:r>
              <a:rPr lang="hr-HR" sz="2000" dirty="0"/>
              <a:t>Spora indeksacija sveščića, nepotpuni ili netočni podaci o publikacijama u bazama podataka</a:t>
            </a:r>
          </a:p>
          <a:p>
            <a:pPr lvl="1"/>
            <a:r>
              <a:rPr lang="hr-HR" sz="2000" dirty="0"/>
              <a:t>Nejasni kriteriji uvrštavanja ili isključivanja iz indeksnih baza podataka </a:t>
            </a:r>
          </a:p>
          <a:p>
            <a:pPr lvl="1"/>
            <a:r>
              <a:rPr lang="hr-HR" sz="2000" dirty="0"/>
              <a:t>Nedostatna komunikacija s predstavnicima izdavačkih kuća i servisa</a:t>
            </a:r>
          </a:p>
          <a:p>
            <a:r>
              <a:rPr lang="hr-HR" sz="2400" dirty="0"/>
              <a:t>Slaba citiranost</a:t>
            </a:r>
          </a:p>
          <a:p>
            <a:r>
              <a:rPr lang="hr-HR" sz="2400" dirty="0"/>
              <a:t>Izrada i/ili dostava metapodataka, razmjena metapodataka putem DOI-a</a:t>
            </a:r>
          </a:p>
          <a:p>
            <a:r>
              <a:rPr lang="hr-HR" sz="2400" dirty="0"/>
              <a:t>Prava i licencije – još uvijek nejasno područje </a:t>
            </a:r>
          </a:p>
          <a:p>
            <a:pPr lvl="1"/>
            <a:r>
              <a:rPr lang="hr-HR" sz="2000" dirty="0"/>
              <a:t>Izostanak podataka o autorskom pravu i pravima korištenja</a:t>
            </a:r>
          </a:p>
          <a:p>
            <a:pPr lvl="1"/>
            <a:r>
              <a:rPr lang="hr-HR" sz="2000" dirty="0"/>
              <a:t>Poteškoće s odabirom CC licencije i nepodudaranje podataka o licenciji</a:t>
            </a:r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3415F-1E2B-4C54-B1F5-C1D067A35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Potrebe znanstvenih časopisa za informacijsko-komunikacijskim tehnologijama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1901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4E00660B-8445-4540-8201-54848F967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5170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hr-HR" sz="2400" dirty="0"/>
              <a:t>Hrvatska udruga za znanstvenu komunikaciju – ZNAK</a:t>
            </a:r>
            <a:br>
              <a:rPr lang="hr-HR" sz="2400" dirty="0"/>
            </a:br>
            <a:r>
              <a:rPr lang="hr-HR" sz="2400" dirty="0">
                <a:hlinkClick r:id="rId2"/>
              </a:rPr>
              <a:t>www.znak.hr</a:t>
            </a:r>
            <a:endParaRPr lang="hr-HR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6B74DE-2604-47BE-B159-A1531EC4A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Potrebe znanstvenih časopisa za informacijsko-komunikacijskim tehnologijama</a:t>
            </a:r>
            <a:br>
              <a:rPr lang="pl-PL" dirty="0"/>
            </a:br>
            <a:endParaRPr lang="hr-HR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0734" y="1169342"/>
            <a:ext cx="7824617" cy="3463381"/>
          </a:xfrm>
        </p:spPr>
        <p:txBody>
          <a:bodyPr/>
          <a:lstStyle/>
          <a:p>
            <a:pPr marL="285750" indent="-285750"/>
            <a:r>
              <a:rPr lang="hr-HR" sz="1400" dirty="0"/>
              <a:t>Osnovana u rujnu 2019. kao udruga 50 urednika časopisa, knjižničara, istraživača i prevoditelja</a:t>
            </a:r>
          </a:p>
          <a:p>
            <a:pPr marL="285750" indent="-285750"/>
            <a:r>
              <a:rPr lang="hr-HR" sz="1400" dirty="0"/>
              <a:t>Danas </a:t>
            </a:r>
            <a:r>
              <a:rPr lang="hr-HR" sz="1400" dirty="0" smtClean="0"/>
              <a:t>136 </a:t>
            </a:r>
            <a:r>
              <a:rPr lang="hr-HR" sz="1400" dirty="0"/>
              <a:t>članova, od </a:t>
            </a:r>
            <a:r>
              <a:rPr lang="hr-HR" sz="1400"/>
              <a:t>kojih </a:t>
            </a:r>
            <a:r>
              <a:rPr lang="hr-HR" sz="1400" smtClean="0"/>
              <a:t>33 </a:t>
            </a:r>
            <a:r>
              <a:rPr lang="hr-HR" sz="1400" dirty="0"/>
              <a:t>pravne osobe (sveučilišta, fakulteti, organizacije, udruge i izdavači)</a:t>
            </a:r>
          </a:p>
          <a:p>
            <a:pPr marL="285750" indent="-285750"/>
            <a:r>
              <a:rPr lang="hr-HR" sz="1400" dirty="0"/>
              <a:t>Glavni ciljevi: poticanje transparentne, javno podupirane i otvorene znanstvene komunikacije, potpora uredništvima i izdavačima u radu, komunikacija i suradnja s ostalim dionicima i pružateljima usluga (SRCE, MZO, NSK, DOAJ, JISC, Elsevier, Clarivate i dr.), te uključivanje u relevantna tijela, udruženja i projekte (EASE, OPERAS, DIAMAS)</a:t>
            </a:r>
          </a:p>
          <a:p>
            <a:pPr marL="285750" indent="-285750"/>
            <a:r>
              <a:rPr lang="hr-HR" sz="1400" dirty="0"/>
              <a:t>Organizacija niza radionica, webinara i panel rasprava </a:t>
            </a:r>
          </a:p>
          <a:p>
            <a:pPr marL="285750" indent="-285750"/>
            <a:r>
              <a:rPr lang="hr-HR" sz="1400" dirty="0"/>
              <a:t>Uključivanje većeg broja časopisa u baze (Sherpa Romeo, DOAJ, Scopus i WoS CC)</a:t>
            </a:r>
          </a:p>
          <a:p>
            <a:pPr marL="285750" indent="-285750"/>
            <a:r>
              <a:rPr lang="hr-HR" sz="1400" dirty="0"/>
              <a:t>Provođenje anketa o pitanjima vezanim uz urednički rad</a:t>
            </a:r>
          </a:p>
          <a:p>
            <a:pPr marL="285750" indent="-285750"/>
            <a:r>
              <a:rPr lang="hr-HR" sz="1400" dirty="0"/>
              <a:t>Individualna edukacija i savjetovanje uredništva i izdavača</a:t>
            </a:r>
          </a:p>
          <a:p>
            <a:pPr marL="285750" indent="-285750"/>
            <a:r>
              <a:rPr lang="hr-HR" sz="1400" dirty="0"/>
              <a:t>Prevođenje dokumenata važnih za urednike i izdavače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9483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8FB1039-511F-437E-BCF3-F9CC804FE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577" y="255150"/>
            <a:ext cx="7886700" cy="994172"/>
          </a:xfrm>
        </p:spPr>
        <p:txBody>
          <a:bodyPr>
            <a:normAutofit/>
          </a:bodyPr>
          <a:lstStyle/>
          <a:p>
            <a:r>
              <a:rPr lang="hr-HR" sz="2000" dirty="0"/>
              <a:t>Suradnja ZNAK-SRCE (Hrčak)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7577" y="1157801"/>
            <a:ext cx="7837774" cy="3474922"/>
          </a:xfrm>
        </p:spPr>
        <p:txBody>
          <a:bodyPr>
            <a:normAutofit lnSpcReduction="10000"/>
          </a:bodyPr>
          <a:lstStyle/>
          <a:p>
            <a:r>
              <a:rPr lang="hr-HR" sz="1800" dirty="0"/>
              <a:t>Rješavanje pitanja kategorizacije radova i podataka o recenziji</a:t>
            </a:r>
          </a:p>
          <a:p>
            <a:r>
              <a:rPr lang="hr-HR" sz="1800" dirty="0"/>
              <a:t>Pomoć u izradi i izvozu XML-ova – omogućena izrada XML-ova iz docx u Hrčku, izvoz MODS i JATS formata (uz unos JATS XML-ova)</a:t>
            </a:r>
          </a:p>
          <a:p>
            <a:r>
              <a:rPr lang="hr-HR" sz="1800" dirty="0"/>
              <a:t>Pomoć u prijenosu podataka iz OJS-a u Hrčak – izrađene detaljnije upute, organizirana edukacija za urednike na Hrčku, organizacija radionica </a:t>
            </a:r>
          </a:p>
          <a:p>
            <a:r>
              <a:rPr lang="hr-HR" sz="1800" dirty="0"/>
              <a:t>Suradnja ZNAK, NSK i Hrčak: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1600" dirty="0"/>
              <a:t>Razgovori s predstavnicima WoSCC i Scopus tima te CSAB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1600" dirty="0"/>
              <a:t>Automatsko pobiranje sadržaja s Hrčka za WoSCC i Scopus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1600" dirty="0"/>
              <a:t>Probir časopisa koji zadovoljavaju osnovne uvjete uvrštavanja u Scopus (prosinac 2023.)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hr-HR" sz="1600" dirty="0"/>
              <a:t>Rješavanje poteškoća i davanje smjernica uredništvima u vezi oblikovanja dokumenta o izdavačkoj etici i znanstvenoj čestitosti i popratnog pisma uz prijavu časopisa u bazu Scopus</a:t>
            </a:r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3415F-1E2B-4C54-B1F5-C1D067A35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Potrebe znanstvenih časopisa za informacijsko-komunikacijskim tehnologijama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79445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8FB1039-511F-437E-BCF3-F9CC804FE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577" y="255150"/>
            <a:ext cx="7886700" cy="994172"/>
          </a:xfrm>
        </p:spPr>
        <p:txBody>
          <a:bodyPr>
            <a:normAutofit/>
          </a:bodyPr>
          <a:lstStyle/>
          <a:p>
            <a:r>
              <a:rPr lang="hr-HR" sz="2000" dirty="0"/>
              <a:t>Moguća (brza) unaprjeđenja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7577" y="1157801"/>
            <a:ext cx="7837774" cy="3474922"/>
          </a:xfrm>
        </p:spPr>
        <p:txBody>
          <a:bodyPr>
            <a:normAutofit/>
          </a:bodyPr>
          <a:lstStyle/>
          <a:p>
            <a:r>
              <a:rPr lang="hr-HR" sz="1700" dirty="0"/>
              <a:t>Jasnija kategorizacije i označavanja radova</a:t>
            </a:r>
          </a:p>
          <a:p>
            <a:r>
              <a:rPr lang="hr-HR" sz="1700" dirty="0"/>
              <a:t>Kvalitetniji opis djelokruga časopisa i usklađenost s objavljenim radovima</a:t>
            </a:r>
          </a:p>
          <a:p>
            <a:r>
              <a:rPr lang="hr-HR" sz="1700" dirty="0"/>
              <a:t>Izrada i </a:t>
            </a:r>
            <a:r>
              <a:rPr lang="hr-HR" sz="1700" dirty="0" smtClean="0"/>
              <a:t>unapređivanje </a:t>
            </a:r>
            <a:r>
              <a:rPr lang="hr-HR" sz="1700" dirty="0"/>
              <a:t>dokumenta o izdavačkoj etici i znanstvenoj čestitosti</a:t>
            </a:r>
          </a:p>
          <a:p>
            <a:r>
              <a:rPr lang="hr-HR" sz="1700" dirty="0"/>
              <a:t>Detaljne informacije o uredništvu/urednicima i izdavaču, kvalitetnije upute za autore, izrada u</a:t>
            </a:r>
            <a:r>
              <a:rPr lang="hr-HR" sz="1700" dirty="0" smtClean="0"/>
              <a:t>puta </a:t>
            </a:r>
            <a:r>
              <a:rPr lang="hr-HR" sz="1700" dirty="0"/>
              <a:t>za recenzente</a:t>
            </a:r>
          </a:p>
          <a:p>
            <a:r>
              <a:rPr lang="hr-HR" sz="1700" dirty="0"/>
              <a:t>Povećanje funkcionalnosti PDF-ova</a:t>
            </a:r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3415F-1E2B-4C54-B1F5-C1D067A35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Potrebe znanstvenih časopisa za informacijsko-komunikacijskim tehnologijama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4437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8FB1039-511F-437E-BCF3-F9CC804FE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577" y="255150"/>
            <a:ext cx="7886700" cy="994172"/>
          </a:xfrm>
        </p:spPr>
        <p:txBody>
          <a:bodyPr>
            <a:normAutofit/>
          </a:bodyPr>
          <a:lstStyle/>
          <a:p>
            <a:r>
              <a:rPr lang="hr-HR" sz="2000" dirty="0"/>
              <a:t>Daljnje mogućnosti – potrebe časopisa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7577" y="1072282"/>
            <a:ext cx="7837774" cy="3474922"/>
          </a:xfrm>
        </p:spPr>
        <p:txBody>
          <a:bodyPr>
            <a:normAutofit fontScale="92500" lnSpcReduction="10000"/>
          </a:bodyPr>
          <a:lstStyle/>
          <a:p>
            <a:r>
              <a:rPr lang="hr-HR" sz="1800" dirty="0"/>
              <a:t>Automatsko povezivanje s HR DOI sustavom </a:t>
            </a:r>
          </a:p>
          <a:p>
            <a:r>
              <a:rPr lang="hr-HR" sz="1800" dirty="0"/>
              <a:t>Uporaba identifikatora istraživačkih organizacija</a:t>
            </a:r>
          </a:p>
          <a:p>
            <a:r>
              <a:rPr lang="hr-HR" sz="1800" dirty="0"/>
              <a:t>Povezivanje s bazama podataka projekata i ujednačavanje zapisa o financiranju</a:t>
            </a:r>
          </a:p>
          <a:p>
            <a:r>
              <a:rPr lang="hr-HR" sz="1800" dirty="0" smtClean="0"/>
              <a:t>Verzioniranje </a:t>
            </a:r>
            <a:r>
              <a:rPr lang="hr-HR" sz="1800" dirty="0"/>
              <a:t>radova </a:t>
            </a:r>
          </a:p>
          <a:p>
            <a:r>
              <a:rPr lang="hr-HR" sz="1800" dirty="0"/>
              <a:t>Korištenje softvera za provjeru autentičnosti i korištenja AI</a:t>
            </a:r>
          </a:p>
          <a:p>
            <a:r>
              <a:rPr lang="hr-HR" sz="1800" dirty="0"/>
              <a:t>Izrada funkcionalnog PDF-a i uvođenje </a:t>
            </a:r>
            <a:r>
              <a:rPr lang="hr-HR" sz="1800" i="1" dirty="0"/>
              <a:t>print-on-demand</a:t>
            </a:r>
            <a:endParaRPr lang="en-GB" sz="1800" i="1" dirty="0"/>
          </a:p>
          <a:p>
            <a:r>
              <a:rPr lang="hr-HR" sz="1800" dirty="0"/>
              <a:t>Otvoreni citati i praćenje citiranosti radova </a:t>
            </a:r>
          </a:p>
          <a:p>
            <a:r>
              <a:rPr lang="hr-HR" sz="1800" dirty="0"/>
              <a:t>Otvoreni pristup istraživačkim podacima</a:t>
            </a:r>
          </a:p>
          <a:p>
            <a:r>
              <a:rPr lang="hr-HR" sz="1800" dirty="0"/>
              <a:t>Dugotrajna pohrana i čuvanje podataka u skladu s međunarodnim preporukama</a:t>
            </a:r>
          </a:p>
          <a:p>
            <a:r>
              <a:rPr lang="hr-HR" sz="1800" dirty="0"/>
              <a:t>Povećanje vidljivosti i indeksiranosti hrvatske znanstvene produkcije te podizanje standarda kvalitete</a:t>
            </a:r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3415F-1E2B-4C54-B1F5-C1D067A35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Potrebe znanstvenih časopisa za informacijsko-komunikacijskim tehnologijama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166826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8FB1039-511F-437E-BCF3-F9CC804FE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577" y="255150"/>
            <a:ext cx="7886700" cy="994172"/>
          </a:xfrm>
        </p:spPr>
        <p:txBody>
          <a:bodyPr>
            <a:normAutofit/>
          </a:bodyPr>
          <a:lstStyle/>
          <a:p>
            <a:r>
              <a:rPr lang="hr-HR" sz="2000" dirty="0" smtClean="0"/>
              <a:t>			Predstojeći </a:t>
            </a:r>
            <a:r>
              <a:rPr lang="hr-HR" sz="2000" dirty="0"/>
              <a:t>događaji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2468" y="1253812"/>
            <a:ext cx="7959063" cy="3526032"/>
          </a:xfrm>
        </p:spPr>
        <p:txBody>
          <a:bodyPr>
            <a:normAutofit fontScale="70000" lnSpcReduction="20000"/>
          </a:bodyPr>
          <a:lstStyle/>
          <a:p>
            <a:pPr marL="285750" indent="-285750">
              <a:spcAft>
                <a:spcPts val="600"/>
              </a:spcAft>
            </a:pPr>
            <a:r>
              <a:rPr lang="hr-HR" sz="2200" b="1" dirty="0"/>
              <a:t>15. svibanj </a:t>
            </a:r>
            <a:r>
              <a:rPr lang="hr-HR" sz="2200" dirty="0"/>
              <a:t>Elsevier drop in online sesija za urednike</a:t>
            </a:r>
          </a:p>
          <a:p>
            <a:pPr marL="285750" indent="-285750">
              <a:spcAft>
                <a:spcPts val="600"/>
              </a:spcAft>
            </a:pPr>
            <a:r>
              <a:rPr lang="hr-HR" sz="2200" b="1" dirty="0"/>
              <a:t>13. lipanj</a:t>
            </a:r>
            <a:r>
              <a:rPr lang="hr-HR" sz="2200" dirty="0"/>
              <a:t> suorganizacija </a:t>
            </a:r>
            <a:r>
              <a:rPr lang="hr-HR" sz="2200" b="1" dirty="0">
                <a:hlinkClick r:id="rId2"/>
              </a:rPr>
              <a:t>COPE</a:t>
            </a:r>
            <a:r>
              <a:rPr lang="hr-HR" sz="2200" dirty="0">
                <a:hlinkClick r:id="rId2"/>
              </a:rPr>
              <a:t> radionice za urednike</a:t>
            </a:r>
            <a:r>
              <a:rPr lang="hr-HR" sz="2200" dirty="0"/>
              <a:t> na Sveučilištu u Splitu</a:t>
            </a:r>
          </a:p>
          <a:p>
            <a:pPr marL="285750" indent="-285750">
              <a:spcAft>
                <a:spcPts val="600"/>
              </a:spcAft>
            </a:pPr>
            <a:r>
              <a:rPr lang="hr-HR" sz="2200" dirty="0"/>
              <a:t>Suorganizacija </a:t>
            </a:r>
            <a:r>
              <a:rPr lang="hr-HR" sz="2200" dirty="0">
                <a:hlinkClick r:id="rId3"/>
              </a:rPr>
              <a:t>PUBMET ljetne škole i konferencije</a:t>
            </a:r>
            <a:r>
              <a:rPr lang="hr-HR" sz="2200" dirty="0"/>
              <a:t> na Sveučilištu u Zadru</a:t>
            </a:r>
          </a:p>
          <a:p>
            <a:pPr lvl="1">
              <a:spcAft>
                <a:spcPts val="600"/>
              </a:spcAft>
            </a:pPr>
            <a:r>
              <a:rPr lang="hr-HR" sz="2200" b="1" dirty="0"/>
              <a:t>10.-12. rujan</a:t>
            </a:r>
            <a:r>
              <a:rPr lang="hr-HR" sz="2200" dirty="0"/>
              <a:t> </a:t>
            </a:r>
            <a:r>
              <a:rPr lang="hr-HR" sz="2200" b="1" dirty="0"/>
              <a:t>PUBMET ljetna škola za urednike </a:t>
            </a:r>
          </a:p>
          <a:p>
            <a:pPr lvl="1">
              <a:spcAft>
                <a:spcPts val="600"/>
              </a:spcAft>
            </a:pPr>
            <a:r>
              <a:rPr lang="hr-HR" sz="2200" dirty="0"/>
              <a:t>Četiri modula: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000" dirty="0"/>
              <a:t>Indeksiranje i vidljivost publikacija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000" dirty="0"/>
              <a:t>Višejezičnost i odgovorna uporaba računalno potpomognutog prevođenja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000" dirty="0"/>
              <a:t>Znanstvena čestitost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hr-HR" sz="2000" dirty="0"/>
              <a:t>Prava i licencije</a:t>
            </a:r>
          </a:p>
          <a:p>
            <a:pPr lvl="1">
              <a:spcAft>
                <a:spcPts val="600"/>
              </a:spcAft>
            </a:pPr>
            <a:r>
              <a:rPr lang="hr-HR" sz="2200" b="1" dirty="0"/>
              <a:t>12.-13. rujan PUBMET2024 konferencija </a:t>
            </a:r>
            <a:r>
              <a:rPr lang="hr-HR" sz="2200" dirty="0"/>
              <a:t>– Vrednovanje znanstvenog rada</a:t>
            </a:r>
          </a:p>
          <a:p>
            <a:pPr marL="342900" indent="-342900">
              <a:spcAft>
                <a:spcPts val="600"/>
              </a:spcAft>
            </a:pPr>
            <a:r>
              <a:rPr lang="hr-HR" sz="2200" dirty="0"/>
              <a:t>Webinari (DOAJ </a:t>
            </a:r>
            <a:r>
              <a:rPr lang="hr-HR" sz="2200" i="1" dirty="0"/>
              <a:t>training-the-trainers</a:t>
            </a:r>
            <a:r>
              <a:rPr lang="hr-HR" sz="2200" dirty="0"/>
              <a:t>, OJS, recenzijski postupak, standardi kvalitete)</a:t>
            </a:r>
            <a:endParaRPr lang="en-GB" sz="2200" dirty="0"/>
          </a:p>
          <a:p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3415F-1E2B-4C54-B1F5-C1D067A35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Potrebe znanstvenih časopisa za informacijsko-komunikacijskim tehnologijama</a:t>
            </a:r>
            <a:endParaRPr lang="hr-HR" dirty="0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577" y="255150"/>
            <a:ext cx="1125226" cy="78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9985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72914"/>
            <a:ext cx="6858000" cy="1376581"/>
          </a:xfrm>
        </p:spPr>
        <p:txBody>
          <a:bodyPr/>
          <a:lstStyle/>
          <a:p>
            <a:r>
              <a:rPr lang="hr-HR" sz="2400" dirty="0"/>
              <a:t>HVALA NA PAŽNJI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47292" y="1453831"/>
            <a:ext cx="7053708" cy="1265308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750"/>
              </a:spcBef>
              <a:buNone/>
            </a:pPr>
            <a:r>
              <a:rPr lang="hr-HR" dirty="0" smtClean="0"/>
              <a:t>igrabaric@pbf.hr</a:t>
            </a:r>
            <a:endParaRPr lang="hr-HR" dirty="0"/>
          </a:p>
          <a:p>
            <a:pPr marL="0" indent="0" algn="ctr">
              <a:spcBef>
                <a:spcPts val="750"/>
              </a:spcBef>
              <a:buNone/>
            </a:pPr>
            <a:endParaRPr lang="hr-HR" dirty="0"/>
          </a:p>
          <a:p>
            <a:pPr marL="0" indent="0" algn="ctr">
              <a:spcBef>
                <a:spcPts val="750"/>
              </a:spcBef>
              <a:buNone/>
            </a:pPr>
            <a:r>
              <a:rPr lang="hr-HR" dirty="0" smtClean="0"/>
              <a:t>www.ftb.com.hr</a:t>
            </a:r>
            <a:endParaRPr lang="hr-HR" dirty="0"/>
          </a:p>
          <a:p>
            <a:pPr marL="0" indent="0" algn="ctr">
              <a:spcBef>
                <a:spcPts val="750"/>
              </a:spcBef>
              <a:buNone/>
            </a:pPr>
            <a:r>
              <a:rPr lang="hr-HR" dirty="0"/>
              <a:t>www.znak.hr</a:t>
            </a:r>
          </a:p>
          <a:p>
            <a:pPr marL="0" indent="0" algn="ctr">
              <a:spcBef>
                <a:spcPts val="750"/>
              </a:spcBef>
              <a:buNone/>
            </a:pPr>
            <a:endParaRPr lang="hr-H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6434E-3360-4041-B191-FB7420D03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/>
              <a:t>Potrebe znanstvenih časopisa za informacijsko-komunikacijskim tehnologijama</a:t>
            </a:r>
            <a:br>
              <a:rPr lang="pl-PL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8549054"/>
      </p:ext>
    </p:extLst>
  </p:cSld>
  <p:clrMapOvr>
    <a:masterClrMapping/>
  </p:clrMapOvr>
</p:sld>
</file>

<file path=ppt/theme/theme1.xml><?xml version="1.0" encoding="utf-8"?>
<a:theme xmlns:a="http://schemas.openxmlformats.org/drawingml/2006/main" name="Srce DEI 2024_16x9">
  <a:themeElements>
    <a:clrScheme name="Srce DEI 2024">
      <a:dk1>
        <a:srgbClr val="58585A"/>
      </a:dk1>
      <a:lt1>
        <a:srgbClr val="FFFFFF"/>
      </a:lt1>
      <a:dk2>
        <a:srgbClr val="58585A"/>
      </a:dk2>
      <a:lt2>
        <a:srgbClr val="FFFFFF"/>
      </a:lt2>
      <a:accent1>
        <a:srgbClr val="4CC0AD"/>
      </a:accent1>
      <a:accent2>
        <a:srgbClr val="E39717"/>
      </a:accent2>
      <a:accent3>
        <a:srgbClr val="D71635"/>
      </a:accent3>
      <a:accent4>
        <a:srgbClr val="80C342"/>
      </a:accent4>
      <a:accent5>
        <a:srgbClr val="00AB4E"/>
      </a:accent5>
      <a:accent6>
        <a:srgbClr val="B04C46"/>
      </a:accent6>
      <a:hlink>
        <a:srgbClr val="D71635"/>
      </a:hlink>
      <a:folHlink>
        <a:srgbClr val="D71635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rce_Tema1_16x9" id="{476E04C6-ED46-4774-BC39-1C443F715698}" vid="{90F83EFC-DEE1-42FC-8BFD-555EDA227A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srce-predlozak-4x3-OA-CC-BY-NC-20140919</Template>
  <TotalTime>469</TotalTime>
  <Words>764</Words>
  <Application>Microsoft Office PowerPoint</Application>
  <PresentationFormat>On-screen Show (16:9)</PresentationFormat>
  <Paragraphs>86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Srce DEI 2024_16x9</vt:lpstr>
      <vt:lpstr>   Potrebe znanstvenih časopisa za informacijsko-komunikacijskim tehnologijama  “Znanstveno izdavaštvo i dobre uređivačke prakse“  18. travanj 2024.</vt:lpstr>
      <vt:lpstr>Znanstveni časopisi u Hrvatskoj</vt:lpstr>
      <vt:lpstr>Izazovi</vt:lpstr>
      <vt:lpstr>Hrvatska udruga za znanstvenu komunikaciju – ZNAK www.znak.hr</vt:lpstr>
      <vt:lpstr>Suradnja ZNAK-SRCE (Hrčak)</vt:lpstr>
      <vt:lpstr>Moguća (brza) unaprjeđenja </vt:lpstr>
      <vt:lpstr>Daljnje mogućnosti – potrebe časopisa </vt:lpstr>
      <vt:lpstr>   Predstojeći događaji</vt:lpstr>
      <vt:lpstr>HVALA NA PAŽNJI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Amira Zubovic</dc:creator>
  <cp:lastModifiedBy>IGA</cp:lastModifiedBy>
  <cp:revision>82</cp:revision>
  <cp:lastPrinted>2014-06-24T07:01:20Z</cp:lastPrinted>
  <dcterms:created xsi:type="dcterms:W3CDTF">2014-09-19T07:16:42Z</dcterms:created>
  <dcterms:modified xsi:type="dcterms:W3CDTF">2024-04-24T14:52:46Z</dcterms:modified>
</cp:coreProperties>
</file>