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ato"/>
      <p:regular r:id="rId13"/>
      <p:bold r:id="rId14"/>
      <p:italic r:id="rId15"/>
      <p:boldItalic r:id="rId16"/>
    </p:embeddedFont>
    <p:embeddedFont>
      <p:font typeface="Barlow Medium"/>
      <p:regular r:id="rId17"/>
      <p:bold r:id="rId18"/>
      <p:italic r:id="rId19"/>
      <p:boldItalic r:id="rId20"/>
    </p:embeddedFont>
    <p:embeddedFont>
      <p:font typeface="Barlow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6MWU0AgwW/Ad/WdqrWi+GyiJt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Medium-boldItalic.fntdata"/><Relationship Id="rId22" Type="http://schemas.openxmlformats.org/officeDocument/2006/relationships/font" Target="fonts/Barlow-bold.fntdata"/><Relationship Id="rId21" Type="http://schemas.openxmlformats.org/officeDocument/2006/relationships/font" Target="fonts/Barlow-regular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schemas.openxmlformats.org/officeDocument/2006/relationships/font" Target="fonts/BarlowMedium-regular.fntdata"/><Relationship Id="rId16" Type="http://schemas.openxmlformats.org/officeDocument/2006/relationships/font" Target="fonts/Lato-boldItalic.fntdata"/><Relationship Id="rId19" Type="http://schemas.openxmlformats.org/officeDocument/2006/relationships/font" Target="fonts/BarlowMedium-italic.fntdata"/><Relationship Id="rId18" Type="http://schemas.openxmlformats.org/officeDocument/2006/relationships/font" Target="fonts/Barlow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2a81b17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2a2a81b17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b80507a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6b80507a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b80507a6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6b80507a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b818e92f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b818e92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b818e92f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b818e92f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b818e92f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b818e92f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b818e92f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b818e92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2a2a81b17f3_0_111"/>
          <p:cNvSpPr txBox="1"/>
          <p:nvPr>
            <p:ph type="title"/>
          </p:nvPr>
        </p:nvSpPr>
        <p:spPr>
          <a:xfrm>
            <a:off x="4278025" y="507450"/>
            <a:ext cx="4552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2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Google Shape;10;g2a2a81b17f3_0_111"/>
          <p:cNvSpPr txBox="1"/>
          <p:nvPr>
            <p:ph idx="1" type="body"/>
          </p:nvPr>
        </p:nvSpPr>
        <p:spPr>
          <a:xfrm>
            <a:off x="487950" y="4325700"/>
            <a:ext cx="28548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2a2a81b17f3_0_111"/>
          <p:cNvSpPr txBox="1"/>
          <p:nvPr/>
        </p:nvSpPr>
        <p:spPr>
          <a:xfrm>
            <a:off x="4471825" y="4639588"/>
            <a:ext cx="33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 DIAMAS project has received funding from the </a:t>
            </a:r>
            <a:endParaRPr b="0" i="0" sz="7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European Union’s HORIZON-WIDERA-2021-ERA-01 grant</a:t>
            </a:r>
            <a:endParaRPr b="0" i="0" sz="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" name="Google Shape;12;g2a2a81b17f3_0_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900" y="4711950"/>
            <a:ext cx="1216701" cy="25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g2a2a81b17f3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425" y="0"/>
            <a:ext cx="2747100" cy="262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 1">
  <p:cSld name="BLANK_1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3"/>
          <p:cNvSpPr txBox="1"/>
          <p:nvPr/>
        </p:nvSpPr>
        <p:spPr>
          <a:xfrm>
            <a:off x="311700" y="31389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 txBox="1"/>
          <p:nvPr>
            <p:ph type="title"/>
          </p:nvPr>
        </p:nvSpPr>
        <p:spPr>
          <a:xfrm>
            <a:off x="5899675" y="755650"/>
            <a:ext cx="2854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4133275" y="1397725"/>
            <a:ext cx="4621200" cy="2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23"/>
          <p:cNvSpPr txBox="1"/>
          <p:nvPr/>
        </p:nvSpPr>
        <p:spPr>
          <a:xfrm>
            <a:off x="4471825" y="4639588"/>
            <a:ext cx="33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 DIAMAS project has received funding from the </a:t>
            </a:r>
            <a:endParaRPr b="0" i="0" sz="7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European Union’s HORIZON-WIDERA-2021-ERA-01 grant</a:t>
            </a:r>
            <a:endParaRPr b="0" i="0" sz="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900" y="4711950"/>
            <a:ext cx="1216701" cy="2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692700" y="943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/>
          <p:nvPr>
            <p:ph type="title"/>
          </p:nvPr>
        </p:nvSpPr>
        <p:spPr>
          <a:xfrm>
            <a:off x="656050" y="12414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" name="Google Shape;73;p32"/>
          <p:cNvSpPr txBox="1"/>
          <p:nvPr>
            <p:ph idx="1" type="body"/>
          </p:nvPr>
        </p:nvSpPr>
        <p:spPr>
          <a:xfrm>
            <a:off x="656050" y="2075400"/>
            <a:ext cx="62973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74" name="Google Shape;7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/>
          <p:nvPr>
            <p:ph type="title"/>
          </p:nvPr>
        </p:nvSpPr>
        <p:spPr>
          <a:xfrm>
            <a:off x="581875" y="437925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77" name="Google Shape;7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9250" y="4686699"/>
            <a:ext cx="317726" cy="2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3"/>
          <p:cNvSpPr txBox="1"/>
          <p:nvPr/>
        </p:nvSpPr>
        <p:spPr>
          <a:xfrm>
            <a:off x="5201500" y="4592775"/>
            <a:ext cx="33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The DIAMAS project has received funding from the </a:t>
            </a:r>
            <a:endParaRPr b="0" i="0" sz="7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European Union’s HORIZON-WIDERA-2021-ERA-01 grant</a:t>
            </a:r>
            <a:endParaRPr b="0" i="0" sz="1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illustration">
  <p:cSld name="BLANK_1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dfb7c92ff_0_1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" type="body"/>
          </p:nvPr>
        </p:nvSpPr>
        <p:spPr>
          <a:xfrm>
            <a:off x="635700" y="18033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7" name="Google Shape;1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66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a2787ed11d_0_107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g2a2787ed11d_0_107"/>
          <p:cNvSpPr txBox="1"/>
          <p:nvPr>
            <p:ph idx="12" type="sldNum"/>
          </p:nvPr>
        </p:nvSpPr>
        <p:spPr>
          <a:xfrm>
            <a:off x="8480575" y="47731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" name="Google Shape;24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24"/>
          <p:cNvSpPr/>
          <p:nvPr/>
        </p:nvSpPr>
        <p:spPr>
          <a:xfrm>
            <a:off x="4571900" y="0"/>
            <a:ext cx="4572000" cy="5143500"/>
          </a:xfrm>
          <a:prstGeom prst="rect">
            <a:avLst/>
          </a:prstGeom>
          <a:solidFill>
            <a:srgbClr val="F9A0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8" name="Google Shape;2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 1">
  <p:cSld name="Title slide 1 1 1 1">
    <p:bg>
      <p:bgPr>
        <a:solidFill>
          <a:srgbClr val="385CA9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26"/>
          <p:cNvSpPr txBox="1"/>
          <p:nvPr>
            <p:ph idx="1" type="subTitle"/>
          </p:nvPr>
        </p:nvSpPr>
        <p:spPr>
          <a:xfrm>
            <a:off x="311700" y="2910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2745" y="552700"/>
            <a:ext cx="2549430" cy="11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27"/>
          <p:cNvSpPr/>
          <p:nvPr/>
        </p:nvSpPr>
        <p:spPr>
          <a:xfrm>
            <a:off x="4571900" y="0"/>
            <a:ext cx="4572000" cy="5143500"/>
          </a:xfrm>
          <a:prstGeom prst="rect">
            <a:avLst/>
          </a:prstGeom>
          <a:solidFill>
            <a:srgbClr val="385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2" name="Google Shape;4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 slide 1 1">
    <p:bg>
      <p:bgPr>
        <a:solidFill>
          <a:srgbClr val="F9A01B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4625" y="400300"/>
            <a:ext cx="2545147" cy="11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9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9"/>
          <p:cNvSpPr txBox="1"/>
          <p:nvPr>
            <p:ph idx="1" type="subTitle"/>
          </p:nvPr>
        </p:nvSpPr>
        <p:spPr>
          <a:xfrm>
            <a:off x="311700" y="2910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8" name="Google Shape;4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fbfd26f8be_0_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g2fbfd26f8be_0_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g2fbfd26f8be_0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g2fbfd26f8be_0_11"/>
          <p:cNvSpPr/>
          <p:nvPr/>
        </p:nvSpPr>
        <p:spPr>
          <a:xfrm>
            <a:off x="5262625" y="0"/>
            <a:ext cx="3881400" cy="5143500"/>
          </a:xfrm>
          <a:prstGeom prst="rect">
            <a:avLst/>
          </a:prstGeom>
          <a:solidFill>
            <a:srgbClr val="385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fbfd26f8be_0_11"/>
          <p:cNvSpPr txBox="1"/>
          <p:nvPr>
            <p:ph idx="2" type="body"/>
          </p:nvPr>
        </p:nvSpPr>
        <p:spPr>
          <a:xfrm>
            <a:off x="5570950" y="724075"/>
            <a:ext cx="32055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5" name="Google Shape;55;g2fbfd26f8be_0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6054" y="4663229"/>
            <a:ext cx="312951" cy="31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fbfd26f8b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75" y="240800"/>
            <a:ext cx="1637300" cy="73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bc5f7d9a0_0_49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g2fbc5f7d9a0_0_49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g2fbc5f7d9a0_0_4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3225" lIns="53225" spcFirstLastPara="1" rIns="53225" wrap="square" tIns="532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692700" y="943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b="1" i="0" sz="28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CA9"/>
              </a:buClr>
              <a:buSzPts val="2800"/>
              <a:buFont typeface="Barlow"/>
              <a:buNone/>
              <a:defRPr b="1" i="0" sz="2800" u="none" cap="none" strike="noStrike">
                <a:solidFill>
                  <a:srgbClr val="385C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692700" y="18033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b="0" i="0" sz="18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s://diamas.org/servic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s://forum.diamas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orum.diamas.org/t/welcome-to-the-edch-forum/5" TargetMode="External"/><Relationship Id="rId4" Type="http://schemas.openxmlformats.org/officeDocument/2006/relationships/hyperlink" Target="https://forum.diamas.org/t/our-forum-guidelines/8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2a81b17f3_0_10"/>
          <p:cNvSpPr txBox="1"/>
          <p:nvPr>
            <p:ph type="title"/>
          </p:nvPr>
        </p:nvSpPr>
        <p:spPr>
          <a:xfrm>
            <a:off x="3222075" y="1336900"/>
            <a:ext cx="5254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400">
                <a:solidFill>
                  <a:srgbClr val="2F6FA7"/>
                </a:solidFill>
              </a:rPr>
              <a:t>EDCH Forum</a:t>
            </a:r>
            <a:r>
              <a:rPr lang="en-GB" sz="4400">
                <a:solidFill>
                  <a:srgbClr val="2F6FA7"/>
                </a:solidFill>
              </a:rPr>
              <a:t> </a:t>
            </a:r>
            <a:endParaRPr sz="4400">
              <a:solidFill>
                <a:srgbClr val="2F6FA7"/>
              </a:solidFill>
            </a:endParaRPr>
          </a:p>
        </p:txBody>
      </p:sp>
      <p:sp>
        <p:nvSpPr>
          <p:cNvPr id="87" name="Google Shape;87;g2a2a81b17f3_0_10"/>
          <p:cNvSpPr txBox="1"/>
          <p:nvPr/>
        </p:nvSpPr>
        <p:spPr>
          <a:xfrm>
            <a:off x="5357400" y="3432825"/>
            <a:ext cx="346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9A01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1" i="0" lang="en-GB" sz="1500" u="none" cap="none" strike="noStrike">
                <a:solidFill>
                  <a:srgbClr val="F9A01B"/>
                </a:solidFill>
                <a:latin typeface="Barlow"/>
                <a:ea typeface="Barlow"/>
                <a:cs typeface="Barlow"/>
                <a:sym typeface="Barlow"/>
              </a:rPr>
              <a:t>Milica Ševkušić, EIFL</a:t>
            </a:r>
            <a:endParaRPr b="1" i="0" sz="1500" u="none" cap="none" strike="noStrike">
              <a:solidFill>
                <a:srgbClr val="F9A01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" name="Google Shape;88;g2a2a81b17f3_0_10"/>
          <p:cNvSpPr txBox="1"/>
          <p:nvPr/>
        </p:nvSpPr>
        <p:spPr>
          <a:xfrm>
            <a:off x="241800" y="4447350"/>
            <a:ext cx="43302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Regionalna radionica za urednike i izdavače časopisa u otvorenom pristupu, 30/06/2025</a:t>
            </a:r>
            <a:endParaRPr b="0" i="0" sz="1300" u="none" cap="none" strike="noStrik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89" name="Google Shape;89;g2a2a81b17f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7250" y="4673925"/>
            <a:ext cx="617225" cy="30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36b80507a6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150" y="0"/>
            <a:ext cx="58555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6b80507a69_0_0"/>
          <p:cNvSpPr txBox="1"/>
          <p:nvPr/>
        </p:nvSpPr>
        <p:spPr>
          <a:xfrm>
            <a:off x="6525450" y="2845175"/>
            <a:ext cx="237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https://diamas.org/services</a:t>
            </a:r>
            <a:r>
              <a:rPr lang="en-GB">
                <a:latin typeface="Barlow"/>
                <a:ea typeface="Barlow"/>
                <a:cs typeface="Barlow"/>
                <a:sym typeface="Barlow"/>
              </a:rPr>
              <a:t> 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6b80507a69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500"/>
            <a:ext cx="7237776" cy="50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6b80507a69_0_6"/>
          <p:cNvSpPr txBox="1"/>
          <p:nvPr/>
        </p:nvSpPr>
        <p:spPr>
          <a:xfrm>
            <a:off x="5956425" y="2246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https://forum.diamas.org/</a:t>
            </a:r>
            <a:r>
              <a:rPr lang="en-GB">
                <a:latin typeface="Barlow"/>
                <a:ea typeface="Barlow"/>
                <a:cs typeface="Barlow"/>
                <a:sym typeface="Barlow"/>
              </a:rPr>
              <a:t> 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b818e92fe_0_15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6b818e92fe_0_15"/>
          <p:cNvSpPr txBox="1"/>
          <p:nvPr>
            <p:ph idx="1" type="body"/>
          </p:nvPr>
        </p:nvSpPr>
        <p:spPr>
          <a:xfrm>
            <a:off x="635700" y="180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Osnovne informacije: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https://forum.diamas.org/t/welcome-to-the-edch-forum/5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Smernice: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https://forum.diamas.org/t/our-forum-guidelines/81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Namenjen je urednicima, izdavačima, bibliotekarima i svima onima koji su na neki način uključeni u izdavanje časopisa u dijamantskom otvorenom pristupu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b818e92fe_0_3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6b818e92fe_0_3"/>
          <p:cNvSpPr txBox="1"/>
          <p:nvPr>
            <p:ph idx="1" type="body"/>
          </p:nvPr>
        </p:nvSpPr>
        <p:spPr>
          <a:xfrm>
            <a:off x="635700" y="180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g36b818e92fe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3697"/>
            <a:ext cx="9144000" cy="4287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b818e92fe_0_9"/>
          <p:cNvSpPr txBox="1"/>
          <p:nvPr>
            <p:ph type="title"/>
          </p:nvPr>
        </p:nvSpPr>
        <p:spPr>
          <a:xfrm>
            <a:off x="635700" y="101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6b818e92fe_0_9"/>
          <p:cNvSpPr txBox="1"/>
          <p:nvPr>
            <p:ph idx="1" type="body"/>
          </p:nvPr>
        </p:nvSpPr>
        <p:spPr>
          <a:xfrm>
            <a:off x="6380350" y="1803300"/>
            <a:ext cx="2687400" cy="15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Diskusije su dostupne za čitanje, a ako hoćete da se uključite u diskusiju neophodna je registracija</a:t>
            </a:r>
            <a:endParaRPr/>
          </a:p>
        </p:txBody>
      </p:sp>
      <p:pic>
        <p:nvPicPr>
          <p:cNvPr id="121" name="Google Shape;121;g36b818e92fe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794" y="0"/>
            <a:ext cx="64101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b818e92fe_0_26"/>
          <p:cNvSpPr txBox="1"/>
          <p:nvPr>
            <p:ph type="title"/>
          </p:nvPr>
        </p:nvSpPr>
        <p:spPr>
          <a:xfrm>
            <a:off x="3798500" y="1010175"/>
            <a:ext cx="535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Registracija</a:t>
            </a:r>
            <a:endParaRPr/>
          </a:p>
        </p:txBody>
      </p:sp>
      <p:sp>
        <p:nvSpPr>
          <p:cNvPr id="127" name="Google Shape;127;g36b818e92fe_0_26"/>
          <p:cNvSpPr txBox="1"/>
          <p:nvPr>
            <p:ph idx="1" type="body"/>
          </p:nvPr>
        </p:nvSpPr>
        <p:spPr>
          <a:xfrm>
            <a:off x="635700" y="180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g36b818e92fe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0"/>
            <a:ext cx="31392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6b818e92fe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500" y="1869675"/>
            <a:ext cx="4086725" cy="31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Oliver Blake</dc:creator>
</cp:coreProperties>
</file>